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0" r:id="rId3"/>
    <p:sldId id="281" r:id="rId4"/>
    <p:sldId id="282" r:id="rId5"/>
    <p:sldId id="28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82" autoAdjust="0"/>
    <p:restoredTop sz="94660"/>
  </p:normalViewPr>
  <p:slideViewPr>
    <p:cSldViewPr>
      <p:cViewPr varScale="1">
        <p:scale>
          <a:sx n="69" d="100"/>
          <a:sy n="69" d="100"/>
        </p:scale>
        <p:origin x="17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276872"/>
            <a:ext cx="7772400" cy="1470025"/>
          </a:xfrm>
        </p:spPr>
        <p:txBody>
          <a:bodyPr/>
          <a:lstStyle/>
          <a:p>
            <a:r>
              <a:rPr lang="zh-CN" altLang="en-US" b="1" dirty="0"/>
              <a:t>第八</a:t>
            </a:r>
            <a:r>
              <a:rPr lang="zh-CN" altLang="en-US" b="1" dirty="0" smtClean="0"/>
              <a:t>讲：议论文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39340" y="188595"/>
            <a:ext cx="3888740" cy="5600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altLang="zh-CN" dirty="0" smtClean="0">
                <a:sym typeface="+mn-ea"/>
              </a:rPr>
              <a:t/>
            </a:r>
            <a:br>
              <a:rPr altLang="zh-CN" dirty="0" smtClean="0">
                <a:sym typeface="+mn-ea"/>
              </a:rPr>
            </a:br>
            <a:r>
              <a:rPr altLang="zh-CN" dirty="0" smtClean="0">
                <a:sym typeface="+mn-ea"/>
              </a:rPr>
              <a:t>命题透视</a:t>
            </a:r>
            <a:r>
              <a:rPr altLang="zh-CN" dirty="0" smtClean="0">
                <a:solidFill>
                  <a:schemeClr val="tx1"/>
                </a:solidFill>
              </a:rPr>
              <a:t/>
            </a:r>
            <a:br>
              <a:rPr altLang="zh-CN" dirty="0" smtClean="0">
                <a:solidFill>
                  <a:schemeClr val="tx1"/>
                </a:solidFill>
              </a:rPr>
            </a:b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560" y="981075"/>
            <a:ext cx="9144000" cy="5749925"/>
          </a:xfrm>
        </p:spPr>
        <p:txBody>
          <a:bodyPr>
            <a:noAutofit/>
          </a:bodyPr>
          <a:lstStyle/>
          <a:p>
            <a:pPr algn="l"/>
            <a:r>
              <a:rPr lang="zh-CN" altLang="en-US" b="1" dirty="0" smtClean="0">
                <a:solidFill>
                  <a:schemeClr val="accent1"/>
                </a:solidFill>
              </a:rPr>
              <a:t>定义：</a:t>
            </a:r>
            <a:endParaRPr lang="en-US" altLang="zh-CN" b="1" dirty="0" smtClean="0">
              <a:solidFill>
                <a:schemeClr val="accent1"/>
              </a:solidFill>
            </a:endParaRPr>
          </a:p>
          <a:p>
            <a:pPr algn="l"/>
            <a:endParaRPr lang="en-US" altLang="zh-CN" sz="2800" b="1" dirty="0">
              <a:solidFill>
                <a:schemeClr val="tx1"/>
              </a:solidFill>
            </a:endParaRPr>
          </a:p>
          <a:p>
            <a:pPr algn="l"/>
            <a:r>
              <a:rPr lang="zh-CN" altLang="en-US" b="1" dirty="0" smtClean="0">
                <a:solidFill>
                  <a:schemeClr val="accent1"/>
                </a:solidFill>
              </a:rPr>
              <a:t>注意：</a:t>
            </a:r>
            <a:endParaRPr altLang="zh-CN" dirty="0" smtClean="0">
              <a:solidFill>
                <a:schemeClr val="accent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11394" y="1010262"/>
            <a:ext cx="7632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/>
              <a:t>议论文是说理性的文章</a:t>
            </a:r>
            <a:r>
              <a:rPr lang="en-US" altLang="zh-CN" sz="3200" dirty="0"/>
              <a:t>, </a:t>
            </a:r>
            <a:r>
              <a:rPr lang="zh-CN" altLang="zh-CN" sz="3200" dirty="0"/>
              <a:t>一般由</a:t>
            </a:r>
            <a:r>
              <a:rPr lang="zh-CN" altLang="zh-CN" sz="3200" dirty="0">
                <a:solidFill>
                  <a:srgbClr val="FF0000"/>
                </a:solidFill>
              </a:rPr>
              <a:t>论点、论据和论证</a:t>
            </a:r>
            <a:r>
              <a:rPr lang="zh-CN" altLang="zh-CN" sz="3200" dirty="0"/>
              <a:t>过程组成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79524" y="2171759"/>
            <a:ext cx="4012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</a:rPr>
              <a:t>1.</a:t>
            </a:r>
            <a:r>
              <a:rPr lang="zh-CN" altLang="zh-CN" sz="3200" dirty="0" smtClean="0">
                <a:latin typeface="+mn-ea"/>
              </a:rPr>
              <a:t>抓</a:t>
            </a:r>
            <a:r>
              <a:rPr lang="zh-CN" altLang="zh-CN" sz="3200" dirty="0">
                <a:latin typeface="+mn-ea"/>
              </a:rPr>
              <a:t>论点、寻论据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79524" y="2727709"/>
            <a:ext cx="6604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</a:rPr>
              <a:t>2.</a:t>
            </a:r>
            <a:r>
              <a:rPr lang="zh-CN" altLang="zh-CN" sz="3200" dirty="0" smtClean="0">
                <a:latin typeface="+mn-ea"/>
              </a:rPr>
              <a:t>注重</a:t>
            </a:r>
            <a:r>
              <a:rPr lang="zh-CN" altLang="zh-CN" sz="3200" dirty="0">
                <a:latin typeface="+mn-ea"/>
              </a:rPr>
              <a:t>文章结构</a:t>
            </a:r>
            <a:r>
              <a:rPr lang="en-US" altLang="zh-CN" sz="3200" dirty="0">
                <a:latin typeface="+mn-ea"/>
              </a:rPr>
              <a:t>, </a:t>
            </a:r>
            <a:r>
              <a:rPr lang="zh-CN" altLang="zh-CN" sz="3200" dirty="0">
                <a:latin typeface="+mn-ea"/>
              </a:rPr>
              <a:t>理清文章脉络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79524" y="3341865"/>
            <a:ext cx="67717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3.</a:t>
            </a:r>
            <a:r>
              <a:rPr lang="zh-CN" altLang="zh-CN" sz="3200" dirty="0" smtClean="0"/>
              <a:t>体会</a:t>
            </a:r>
            <a:r>
              <a:rPr lang="zh-CN" altLang="zh-CN" sz="3200" dirty="0"/>
              <a:t>文章语言特点</a:t>
            </a:r>
            <a:r>
              <a:rPr lang="en-US" altLang="zh-CN" sz="3200" dirty="0"/>
              <a:t>, </a:t>
            </a:r>
            <a:r>
              <a:rPr lang="zh-CN" altLang="zh-CN" sz="3200" dirty="0"/>
              <a:t>把握作者写作态度</a:t>
            </a:r>
            <a:r>
              <a:rPr lang="en-US" altLang="zh-CN" sz="3200" dirty="0"/>
              <a:t>, </a:t>
            </a:r>
            <a:r>
              <a:rPr lang="zh-CN" altLang="zh-CN" sz="3200" dirty="0"/>
              <a:t>准确进行推理判断。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2"/>
          <p:cNvSpPr>
            <a:spLocks noGrp="1" noChangeArrowheads="1"/>
          </p:cNvSpPr>
          <p:nvPr>
            <p:ph idx="1"/>
          </p:nvPr>
        </p:nvSpPr>
        <p:spPr>
          <a:xfrm>
            <a:off x="-15875" y="-169863"/>
            <a:ext cx="9070975" cy="698341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mtClean="0"/>
              <a:t> </a:t>
            </a:r>
            <a:endParaRPr lang="zh-CN" altLang="en-US" smtClean="0"/>
          </a:p>
        </p:txBody>
      </p:sp>
      <p:grpSp>
        <p:nvGrpSpPr>
          <p:cNvPr id="11267" name="组合 17"/>
          <p:cNvGrpSpPr>
            <a:grpSpLocks/>
          </p:cNvGrpSpPr>
          <p:nvPr/>
        </p:nvGrpSpPr>
        <p:grpSpPr bwMode="auto">
          <a:xfrm>
            <a:off x="166688" y="508000"/>
            <a:ext cx="7418387" cy="5503863"/>
            <a:chOff x="623" y="2648"/>
            <a:chExt cx="11527" cy="7757"/>
          </a:xfrm>
        </p:grpSpPr>
        <p:sp>
          <p:nvSpPr>
            <p:cNvPr id="11276" name="TextBox 6"/>
            <p:cNvSpPr txBox="1">
              <a:spLocks noChangeArrowheads="1"/>
            </p:cNvSpPr>
            <p:nvPr/>
          </p:nvSpPr>
          <p:spPr bwMode="auto">
            <a:xfrm>
              <a:off x="1050" y="2648"/>
              <a:ext cx="1474" cy="736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/>
                <a:t>组成</a:t>
              </a:r>
            </a:p>
          </p:txBody>
        </p:sp>
        <p:sp>
          <p:nvSpPr>
            <p:cNvPr id="11277" name="TextBox 7"/>
            <p:cNvSpPr txBox="1">
              <a:spLocks noChangeArrowheads="1"/>
            </p:cNvSpPr>
            <p:nvPr/>
          </p:nvSpPr>
          <p:spPr bwMode="auto">
            <a:xfrm>
              <a:off x="5703" y="2648"/>
              <a:ext cx="1474" cy="736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/>
                <a:t>技巧</a:t>
              </a:r>
            </a:p>
          </p:txBody>
        </p:sp>
        <p:sp>
          <p:nvSpPr>
            <p:cNvPr id="11278" name="TextBox 19"/>
            <p:cNvSpPr txBox="1">
              <a:spLocks noChangeArrowheads="1"/>
            </p:cNvSpPr>
            <p:nvPr/>
          </p:nvSpPr>
          <p:spPr bwMode="auto">
            <a:xfrm>
              <a:off x="650" y="7634"/>
              <a:ext cx="2244" cy="736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800" b="1"/>
            </a:p>
          </p:txBody>
        </p:sp>
        <p:sp>
          <p:nvSpPr>
            <p:cNvPr id="11279" name="TextBox 20"/>
            <p:cNvSpPr txBox="1">
              <a:spLocks noChangeArrowheads="1"/>
            </p:cNvSpPr>
            <p:nvPr/>
          </p:nvSpPr>
          <p:spPr bwMode="auto">
            <a:xfrm>
              <a:off x="664" y="5736"/>
              <a:ext cx="2245" cy="736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800" b="1"/>
            </a:p>
          </p:txBody>
        </p:sp>
        <p:sp>
          <p:nvSpPr>
            <p:cNvPr id="11280" name="TextBox 21"/>
            <p:cNvSpPr txBox="1">
              <a:spLocks noChangeArrowheads="1"/>
            </p:cNvSpPr>
            <p:nvPr/>
          </p:nvSpPr>
          <p:spPr bwMode="auto">
            <a:xfrm>
              <a:off x="623" y="4266"/>
              <a:ext cx="1901" cy="736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800" b="1"/>
            </a:p>
          </p:txBody>
        </p:sp>
        <p:sp>
          <p:nvSpPr>
            <p:cNvPr id="11281" name="TextBox 22"/>
            <p:cNvSpPr txBox="1">
              <a:spLocks noChangeArrowheads="1"/>
            </p:cNvSpPr>
            <p:nvPr/>
          </p:nvSpPr>
          <p:spPr bwMode="auto">
            <a:xfrm>
              <a:off x="3418" y="3969"/>
              <a:ext cx="4729" cy="649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/>
                <a:t>抓</a:t>
              </a:r>
              <a:r>
                <a:rPr lang="en-US" altLang="zh-CN" sz="2400" b="1"/>
                <a:t>______,</a:t>
              </a:r>
              <a:r>
                <a:rPr lang="zh-CN" altLang="en-US" sz="2400" b="1"/>
                <a:t>寻</a:t>
              </a:r>
              <a:r>
                <a:rPr lang="en-US" altLang="zh-CN" sz="2400" b="1"/>
                <a:t>______ </a:t>
              </a:r>
              <a:endParaRPr lang="zh-CN" altLang="en-US" sz="2400" b="1"/>
            </a:p>
          </p:txBody>
        </p:sp>
        <p:sp>
          <p:nvSpPr>
            <p:cNvPr id="11282" name="TextBox 23"/>
            <p:cNvSpPr txBox="1">
              <a:spLocks noChangeArrowheads="1"/>
            </p:cNvSpPr>
            <p:nvPr/>
          </p:nvSpPr>
          <p:spPr bwMode="auto">
            <a:xfrm>
              <a:off x="3408" y="5823"/>
              <a:ext cx="4128" cy="1170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/>
                <a:t>注重</a:t>
              </a:r>
              <a:r>
                <a:rPr lang="en-US" altLang="zh-CN" sz="2400" b="1"/>
                <a:t>_________,</a:t>
              </a:r>
            </a:p>
            <a:p>
              <a:pPr eaLnBrk="1" hangingPunct="1"/>
              <a:r>
                <a:rPr lang="zh-CN" altLang="en-US" sz="2400" b="1"/>
                <a:t>理清</a:t>
              </a:r>
              <a:r>
                <a:rPr lang="en-US" altLang="zh-CN" sz="2400" b="1"/>
                <a:t>_________ </a:t>
              </a:r>
              <a:endParaRPr lang="zh-CN" altLang="en-US" sz="2400" b="1"/>
            </a:p>
          </p:txBody>
        </p:sp>
        <p:sp>
          <p:nvSpPr>
            <p:cNvPr id="11283" name="TextBox 24"/>
            <p:cNvSpPr txBox="1">
              <a:spLocks noChangeArrowheads="1"/>
            </p:cNvSpPr>
            <p:nvPr/>
          </p:nvSpPr>
          <p:spPr bwMode="auto">
            <a:xfrm>
              <a:off x="3418" y="8715"/>
              <a:ext cx="8732" cy="1690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/>
                <a:t>体会</a:t>
              </a:r>
              <a:r>
                <a:rPr lang="en-US" altLang="zh-CN" sz="2400" b="1"/>
                <a:t>__________</a:t>
              </a:r>
            </a:p>
            <a:p>
              <a:pPr eaLnBrk="1" hangingPunct="1"/>
              <a:r>
                <a:rPr lang="zh-CN" altLang="en-US" sz="2400" b="1"/>
                <a:t>把握</a:t>
              </a:r>
              <a:r>
                <a:rPr lang="en-US" altLang="zh-CN" sz="2400" b="1"/>
                <a:t>__________</a:t>
              </a:r>
            </a:p>
            <a:p>
              <a:pPr eaLnBrk="1" hangingPunct="1"/>
              <a:r>
                <a:rPr lang="zh-CN" altLang="en-US" sz="2400" b="1"/>
                <a:t>准确</a:t>
              </a:r>
              <a:r>
                <a:rPr lang="en-US" altLang="zh-CN" sz="2400" b="1"/>
                <a:t>__________</a:t>
              </a:r>
            </a:p>
          </p:txBody>
        </p:sp>
        <p:cxnSp>
          <p:nvCxnSpPr>
            <p:cNvPr id="2" name="直接箭头连接符 1"/>
            <p:cNvCxnSpPr>
              <a:stCxn id="11276" idx="2"/>
            </p:cNvCxnSpPr>
            <p:nvPr/>
          </p:nvCxnSpPr>
          <p:spPr>
            <a:xfrm flipH="1">
              <a:off x="1731" y="3384"/>
              <a:ext cx="57" cy="7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11276" idx="2"/>
            </p:cNvCxnSpPr>
            <p:nvPr/>
          </p:nvCxnSpPr>
          <p:spPr>
            <a:xfrm flipH="1">
              <a:off x="10248" y="5302"/>
              <a:ext cx="5" cy="62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11276" idx="2"/>
            </p:cNvCxnSpPr>
            <p:nvPr/>
          </p:nvCxnSpPr>
          <p:spPr>
            <a:xfrm>
              <a:off x="1787" y="6389"/>
              <a:ext cx="0" cy="124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>
              <a:stCxn id="11276" idx="2"/>
            </p:cNvCxnSpPr>
            <p:nvPr/>
          </p:nvCxnSpPr>
          <p:spPr>
            <a:xfrm flipH="1">
              <a:off x="1731" y="3384"/>
              <a:ext cx="57" cy="7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1276" idx="2"/>
            </p:cNvCxnSpPr>
            <p:nvPr/>
          </p:nvCxnSpPr>
          <p:spPr>
            <a:xfrm flipH="1" flipV="1">
              <a:off x="7685" y="6391"/>
              <a:ext cx="920" cy="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1276" idx="2"/>
            </p:cNvCxnSpPr>
            <p:nvPr/>
          </p:nvCxnSpPr>
          <p:spPr>
            <a:xfrm>
              <a:off x="6578" y="3252"/>
              <a:ext cx="0" cy="7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68" name="文本框 4"/>
          <p:cNvSpPr txBox="1">
            <a:spLocks noChangeArrowheads="1"/>
          </p:cNvSpPr>
          <p:nvPr/>
        </p:nvSpPr>
        <p:spPr bwMode="auto">
          <a:xfrm>
            <a:off x="396875" y="60325"/>
            <a:ext cx="8585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/>
              <a:t>文体突破</a:t>
            </a:r>
            <a:r>
              <a:rPr lang="en-US" altLang="zh-CN" sz="2800"/>
              <a:t>——</a:t>
            </a:r>
            <a:r>
              <a:rPr lang="zh-CN" altLang="en-US" sz="2800"/>
              <a:t>议论文</a:t>
            </a:r>
          </a:p>
        </p:txBody>
      </p:sp>
      <p:cxnSp>
        <p:nvCxnSpPr>
          <p:cNvPr id="3" name="直接箭头连接符 2"/>
          <p:cNvCxnSpPr>
            <a:stCxn id="11276" idx="2"/>
          </p:cNvCxnSpPr>
          <p:nvPr/>
        </p:nvCxnSpPr>
        <p:spPr>
          <a:xfrm flipH="1">
            <a:off x="1008063" y="2390775"/>
            <a:ext cx="36512" cy="4778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stCxn id="11276" idx="2"/>
          </p:cNvCxnSpPr>
          <p:nvPr/>
        </p:nvCxnSpPr>
        <p:spPr>
          <a:xfrm>
            <a:off x="3638550" y="2009775"/>
            <a:ext cx="12700" cy="682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11276" idx="2"/>
          </p:cNvCxnSpPr>
          <p:nvPr/>
        </p:nvCxnSpPr>
        <p:spPr>
          <a:xfrm>
            <a:off x="4038600" y="3581400"/>
            <a:ext cx="0" cy="1219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2" name="TextBox 7"/>
          <p:cNvSpPr txBox="1">
            <a:spLocks noChangeArrowheads="1"/>
          </p:cNvSpPr>
          <p:nvPr/>
        </p:nvSpPr>
        <p:spPr bwMode="auto">
          <a:xfrm>
            <a:off x="5318125" y="1905000"/>
            <a:ext cx="1885950" cy="522288"/>
          </a:xfrm>
          <a:prstGeom prst="rect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常见结构</a:t>
            </a:r>
          </a:p>
        </p:txBody>
      </p:sp>
      <p:sp>
        <p:nvSpPr>
          <p:cNvPr id="11273" name="TextBox 23"/>
          <p:cNvSpPr txBox="1">
            <a:spLocks noChangeArrowheads="1"/>
          </p:cNvSpPr>
          <p:nvPr/>
        </p:nvSpPr>
        <p:spPr bwMode="auto">
          <a:xfrm>
            <a:off x="5318125" y="2868613"/>
            <a:ext cx="1885950" cy="1198562"/>
          </a:xfrm>
          <a:prstGeom prst="rect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_____</a:t>
            </a:r>
            <a:r>
              <a:rPr lang="zh-CN" altLang="en-US" sz="2400" b="1"/>
              <a:t>问题</a:t>
            </a:r>
            <a:r>
              <a:rPr lang="en-US" altLang="zh-CN" sz="2400" b="1"/>
              <a:t>_____</a:t>
            </a:r>
            <a:r>
              <a:rPr lang="zh-CN" altLang="en-US" sz="2400" b="1"/>
              <a:t>问题</a:t>
            </a:r>
          </a:p>
          <a:p>
            <a:pPr eaLnBrk="1" hangingPunct="1"/>
            <a:r>
              <a:rPr lang="en-US" altLang="zh-CN" sz="2400" b="1"/>
              <a:t>_____</a:t>
            </a:r>
            <a:r>
              <a:rPr lang="zh-CN" altLang="en-US" sz="2400" b="1">
                <a:sym typeface="宋体" panose="02010600030101010101" pitchFamily="2" charset="-122"/>
              </a:rPr>
              <a:t>问题</a:t>
            </a:r>
            <a:endParaRPr lang="zh-CN" altLang="en-US" sz="2400" b="1"/>
          </a:p>
        </p:txBody>
      </p:sp>
      <p:sp>
        <p:nvSpPr>
          <p:cNvPr id="11274" name="TextBox 23"/>
          <p:cNvSpPr txBox="1">
            <a:spLocks noChangeArrowheads="1"/>
          </p:cNvSpPr>
          <p:nvPr/>
        </p:nvSpPr>
        <p:spPr bwMode="auto">
          <a:xfrm>
            <a:off x="7296150" y="2868613"/>
            <a:ext cx="1885950" cy="1198562"/>
          </a:xfrm>
          <a:prstGeom prst="rect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________</a:t>
            </a:r>
          </a:p>
          <a:p>
            <a:pPr eaLnBrk="1" hangingPunct="1"/>
            <a:r>
              <a:rPr lang="en-US" altLang="zh-CN" sz="2400" b="1"/>
              <a:t>________</a:t>
            </a:r>
          </a:p>
          <a:p>
            <a:pPr eaLnBrk="1" hangingPunct="1"/>
            <a:r>
              <a:rPr lang="en-US" altLang="zh-CN" sz="2400" b="1">
                <a:sym typeface="宋体" panose="02010600030101010101" pitchFamily="2" charset="-122"/>
              </a:rPr>
              <a:t>________</a:t>
            </a:r>
            <a:endParaRPr lang="zh-CN" altLang="en-US" sz="2400" b="1"/>
          </a:p>
        </p:txBody>
      </p:sp>
      <p:cxnSp>
        <p:nvCxnSpPr>
          <p:cNvPr id="20" name="直接连接符 19"/>
          <p:cNvCxnSpPr>
            <a:stCxn id="11276" idx="2"/>
          </p:cNvCxnSpPr>
          <p:nvPr/>
        </p:nvCxnSpPr>
        <p:spPr>
          <a:xfrm>
            <a:off x="7296150" y="2270125"/>
            <a:ext cx="552450" cy="6254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7295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内容占位符 2"/>
          <p:cNvSpPr>
            <a:spLocks noGrp="1" noChangeArrowheads="1"/>
          </p:cNvSpPr>
          <p:nvPr>
            <p:ph idx="1"/>
          </p:nvPr>
        </p:nvSpPr>
        <p:spPr>
          <a:xfrm>
            <a:off x="-15875" y="-169863"/>
            <a:ext cx="9070975" cy="698341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mtClean="0"/>
              <a:t> </a:t>
            </a:r>
            <a:endParaRPr lang="zh-CN" altLang="en-US" smtClean="0"/>
          </a:p>
        </p:txBody>
      </p:sp>
      <p:grpSp>
        <p:nvGrpSpPr>
          <p:cNvPr id="12291" name="组合 17"/>
          <p:cNvGrpSpPr>
            <a:grpSpLocks/>
          </p:cNvGrpSpPr>
          <p:nvPr/>
        </p:nvGrpSpPr>
        <p:grpSpPr bwMode="auto">
          <a:xfrm>
            <a:off x="0" y="946150"/>
            <a:ext cx="6119670" cy="5503863"/>
            <a:chOff x="623" y="2648"/>
            <a:chExt cx="9509" cy="7757"/>
          </a:xfrm>
        </p:grpSpPr>
        <p:sp>
          <p:nvSpPr>
            <p:cNvPr id="12300" name="TextBox 6"/>
            <p:cNvSpPr txBox="1">
              <a:spLocks noChangeArrowheads="1"/>
            </p:cNvSpPr>
            <p:nvPr/>
          </p:nvSpPr>
          <p:spPr bwMode="auto">
            <a:xfrm>
              <a:off x="1050" y="2648"/>
              <a:ext cx="1474" cy="736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/>
                <a:t>组成</a:t>
              </a:r>
            </a:p>
          </p:txBody>
        </p:sp>
        <p:sp>
          <p:nvSpPr>
            <p:cNvPr id="12301" name="TextBox 7"/>
            <p:cNvSpPr txBox="1">
              <a:spLocks noChangeArrowheads="1"/>
            </p:cNvSpPr>
            <p:nvPr/>
          </p:nvSpPr>
          <p:spPr bwMode="auto">
            <a:xfrm>
              <a:off x="5703" y="2648"/>
              <a:ext cx="1474" cy="736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/>
                <a:t>技巧</a:t>
              </a:r>
            </a:p>
          </p:txBody>
        </p:sp>
        <p:sp>
          <p:nvSpPr>
            <p:cNvPr id="12302" name="TextBox 19"/>
            <p:cNvSpPr txBox="1">
              <a:spLocks noChangeArrowheads="1"/>
            </p:cNvSpPr>
            <p:nvPr/>
          </p:nvSpPr>
          <p:spPr bwMode="auto">
            <a:xfrm>
              <a:off x="650" y="7634"/>
              <a:ext cx="2244" cy="736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FF0000"/>
                  </a:solidFill>
                </a:rPr>
                <a:t>论证</a:t>
              </a:r>
            </a:p>
          </p:txBody>
        </p:sp>
        <p:sp>
          <p:nvSpPr>
            <p:cNvPr id="12303" name="TextBox 20"/>
            <p:cNvSpPr txBox="1">
              <a:spLocks noChangeArrowheads="1"/>
            </p:cNvSpPr>
            <p:nvPr/>
          </p:nvSpPr>
          <p:spPr bwMode="auto">
            <a:xfrm>
              <a:off x="664" y="5736"/>
              <a:ext cx="2245" cy="736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rgbClr val="FF0000"/>
                  </a:solidFill>
                </a:rPr>
                <a:t>论据</a:t>
              </a:r>
            </a:p>
          </p:txBody>
        </p:sp>
        <p:sp>
          <p:nvSpPr>
            <p:cNvPr id="12304" name="TextBox 21"/>
            <p:cNvSpPr txBox="1">
              <a:spLocks noChangeArrowheads="1"/>
            </p:cNvSpPr>
            <p:nvPr/>
          </p:nvSpPr>
          <p:spPr bwMode="auto">
            <a:xfrm>
              <a:off x="623" y="4266"/>
              <a:ext cx="1901" cy="736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FF0000"/>
                  </a:solidFill>
                </a:rPr>
                <a:t>论点</a:t>
              </a:r>
            </a:p>
          </p:txBody>
        </p:sp>
        <p:sp>
          <p:nvSpPr>
            <p:cNvPr id="12305" name="TextBox 22"/>
            <p:cNvSpPr txBox="1">
              <a:spLocks noChangeArrowheads="1"/>
            </p:cNvSpPr>
            <p:nvPr/>
          </p:nvSpPr>
          <p:spPr bwMode="auto">
            <a:xfrm>
              <a:off x="3418" y="3969"/>
              <a:ext cx="4729" cy="649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 dirty="0"/>
                <a:t>抓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论点</a:t>
              </a:r>
              <a:r>
                <a:rPr lang="en-US" altLang="zh-CN" sz="2400" b="1" dirty="0"/>
                <a:t>,</a:t>
              </a:r>
              <a:r>
                <a:rPr lang="zh-CN" altLang="en-US" sz="2400" b="1" dirty="0"/>
                <a:t>寻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论据</a:t>
              </a:r>
              <a:r>
                <a:rPr lang="en-US" altLang="zh-CN" sz="2400" b="1" dirty="0"/>
                <a:t> </a:t>
              </a:r>
              <a:endParaRPr lang="zh-CN" altLang="en-US" sz="2400" b="1" dirty="0"/>
            </a:p>
          </p:txBody>
        </p:sp>
        <p:sp>
          <p:nvSpPr>
            <p:cNvPr id="12306" name="TextBox 23"/>
            <p:cNvSpPr txBox="1">
              <a:spLocks noChangeArrowheads="1"/>
            </p:cNvSpPr>
            <p:nvPr/>
          </p:nvSpPr>
          <p:spPr bwMode="auto">
            <a:xfrm>
              <a:off x="3408" y="5823"/>
              <a:ext cx="4128" cy="1170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/>
                <a:t>注重</a:t>
              </a:r>
              <a:r>
                <a:rPr lang="zh-CN" altLang="en-US" sz="2400" b="1">
                  <a:solidFill>
                    <a:srgbClr val="FF0000"/>
                  </a:solidFill>
                </a:rPr>
                <a:t>文章结构</a:t>
              </a:r>
              <a:r>
                <a:rPr lang="en-US" altLang="zh-CN" sz="2400" b="1"/>
                <a:t>,</a:t>
              </a:r>
            </a:p>
            <a:p>
              <a:pPr eaLnBrk="1" hangingPunct="1"/>
              <a:r>
                <a:rPr lang="zh-CN" altLang="en-US" sz="2400" b="1"/>
                <a:t>理清</a:t>
              </a:r>
              <a:r>
                <a:rPr lang="zh-CN" altLang="en-US" sz="2400" b="1">
                  <a:solidFill>
                    <a:srgbClr val="FF0000"/>
                  </a:solidFill>
                </a:rPr>
                <a:t>文章脉络</a:t>
              </a:r>
              <a:r>
                <a:rPr lang="en-US" altLang="zh-CN" sz="2400" b="1"/>
                <a:t> </a:t>
              </a:r>
              <a:endParaRPr lang="zh-CN" altLang="en-US" sz="2400" b="1"/>
            </a:p>
          </p:txBody>
        </p:sp>
        <p:sp>
          <p:nvSpPr>
            <p:cNvPr id="12307" name="TextBox 24"/>
            <p:cNvSpPr txBox="1">
              <a:spLocks noChangeArrowheads="1"/>
            </p:cNvSpPr>
            <p:nvPr/>
          </p:nvSpPr>
          <p:spPr bwMode="auto">
            <a:xfrm>
              <a:off x="3418" y="8715"/>
              <a:ext cx="5988" cy="1690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/>
                <a:t>体会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语言特点</a:t>
              </a:r>
              <a:endParaRPr lang="en-US" altLang="zh-CN" sz="2400" b="1" dirty="0"/>
            </a:p>
            <a:p>
              <a:pPr eaLnBrk="1" hangingPunct="1"/>
              <a:r>
                <a:rPr lang="zh-CN" altLang="en-US" sz="2400" b="1" dirty="0"/>
                <a:t>把握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写作态度</a:t>
              </a:r>
              <a:endParaRPr lang="en-US" altLang="zh-CN" sz="2400" b="1" dirty="0"/>
            </a:p>
            <a:p>
              <a:pPr eaLnBrk="1" hangingPunct="1"/>
              <a:r>
                <a:rPr lang="zh-CN" altLang="en-US" sz="2400" b="1" dirty="0"/>
                <a:t>准确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推理判断</a:t>
              </a:r>
            </a:p>
          </p:txBody>
        </p:sp>
        <p:cxnSp>
          <p:nvCxnSpPr>
            <p:cNvPr id="2" name="直接箭头连接符 1"/>
            <p:cNvCxnSpPr>
              <a:stCxn id="12300" idx="2"/>
            </p:cNvCxnSpPr>
            <p:nvPr/>
          </p:nvCxnSpPr>
          <p:spPr>
            <a:xfrm>
              <a:off x="1787" y="3384"/>
              <a:ext cx="13" cy="77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10127" y="4774"/>
              <a:ext cx="5" cy="62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12300" idx="2"/>
            </p:cNvCxnSpPr>
            <p:nvPr/>
          </p:nvCxnSpPr>
          <p:spPr>
            <a:xfrm>
              <a:off x="1787" y="6389"/>
              <a:ext cx="0" cy="124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7461" y="6389"/>
              <a:ext cx="920" cy="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2300" idx="2"/>
            </p:cNvCxnSpPr>
            <p:nvPr/>
          </p:nvCxnSpPr>
          <p:spPr>
            <a:xfrm>
              <a:off x="6578" y="3252"/>
              <a:ext cx="0" cy="7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92" name="文本框 4"/>
          <p:cNvSpPr txBox="1">
            <a:spLocks noChangeArrowheads="1"/>
          </p:cNvSpPr>
          <p:nvPr/>
        </p:nvSpPr>
        <p:spPr bwMode="auto">
          <a:xfrm>
            <a:off x="396875" y="60325"/>
            <a:ext cx="8585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/>
              <a:t>文体突破</a:t>
            </a:r>
            <a:r>
              <a:rPr lang="en-US" altLang="zh-CN" sz="2800" dirty="0"/>
              <a:t>——</a:t>
            </a:r>
            <a:r>
              <a:rPr lang="zh-CN" altLang="en-US" sz="2800" dirty="0"/>
              <a:t>议论文</a:t>
            </a:r>
          </a:p>
        </p:txBody>
      </p:sp>
      <p:cxnSp>
        <p:nvCxnSpPr>
          <p:cNvPr id="3" name="直接箭头连接符 2"/>
          <p:cNvCxnSpPr/>
          <p:nvPr/>
        </p:nvCxnSpPr>
        <p:spPr>
          <a:xfrm>
            <a:off x="752210" y="2582862"/>
            <a:ext cx="51354" cy="4097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729349" y="2341788"/>
            <a:ext cx="14275" cy="7954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729349" y="4029080"/>
            <a:ext cx="0" cy="1219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6" name="TextBox 7"/>
          <p:cNvSpPr txBox="1">
            <a:spLocks noChangeArrowheads="1"/>
          </p:cNvSpPr>
          <p:nvPr/>
        </p:nvSpPr>
        <p:spPr bwMode="auto">
          <a:xfrm>
            <a:off x="5318125" y="1905000"/>
            <a:ext cx="1885950" cy="522288"/>
          </a:xfrm>
          <a:prstGeom prst="rect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常见结构</a:t>
            </a:r>
          </a:p>
        </p:txBody>
      </p:sp>
      <p:sp>
        <p:nvSpPr>
          <p:cNvPr id="12297" name="TextBox 23"/>
          <p:cNvSpPr txBox="1">
            <a:spLocks noChangeArrowheads="1"/>
          </p:cNvSpPr>
          <p:nvPr/>
        </p:nvSpPr>
        <p:spPr bwMode="auto">
          <a:xfrm>
            <a:off x="5091052" y="2895600"/>
            <a:ext cx="1649413" cy="1198563"/>
          </a:xfrm>
          <a:prstGeom prst="rect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</a:rPr>
              <a:t>提出</a:t>
            </a:r>
            <a:r>
              <a:rPr lang="zh-CN" altLang="en-US" sz="2400" b="1" dirty="0"/>
              <a:t>问题</a:t>
            </a:r>
            <a:r>
              <a:rPr lang="zh-CN" altLang="en-US" sz="2400" b="1" dirty="0">
                <a:solidFill>
                  <a:srgbClr val="FF0000"/>
                </a:solidFill>
              </a:rPr>
              <a:t>分析</a:t>
            </a:r>
            <a:r>
              <a:rPr lang="zh-CN" altLang="en-US" sz="2400" b="1" dirty="0"/>
              <a:t>问题</a:t>
            </a: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</a:rPr>
              <a:t>解决</a:t>
            </a:r>
            <a:r>
              <a:rPr lang="zh-CN" altLang="en-US" sz="2400" b="1" dirty="0">
                <a:sym typeface="宋体" panose="02010600030101010101" pitchFamily="2" charset="-122"/>
              </a:rPr>
              <a:t>问题</a:t>
            </a:r>
            <a:endParaRPr lang="zh-CN" altLang="en-US" sz="2400" b="1" dirty="0"/>
          </a:p>
        </p:txBody>
      </p:sp>
      <p:sp>
        <p:nvSpPr>
          <p:cNvPr id="12298" name="TextBox 23"/>
          <p:cNvSpPr txBox="1">
            <a:spLocks noChangeArrowheads="1"/>
          </p:cNvSpPr>
          <p:nvPr/>
        </p:nvSpPr>
        <p:spPr bwMode="auto">
          <a:xfrm>
            <a:off x="6740465" y="2874687"/>
            <a:ext cx="2481262" cy="1198563"/>
          </a:xfrm>
          <a:prstGeom prst="rect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论点</a:t>
            </a:r>
            <a:endParaRPr lang="en-US" altLang="zh-CN" sz="2400" b="1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论据</a:t>
            </a:r>
            <a:endParaRPr lang="en-US" altLang="zh-CN" sz="2400" b="1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2400" b="1">
                <a:solidFill>
                  <a:srgbClr val="FF0000"/>
                </a:solidFill>
                <a:sym typeface="宋体" panose="02010600030101010101" pitchFamily="2" charset="-122"/>
              </a:rPr>
              <a:t>结论</a:t>
            </a:r>
            <a:r>
              <a:rPr lang="zh-CN" altLang="en-US" sz="2400" b="1">
                <a:sym typeface="宋体" panose="02010600030101010101" pitchFamily="2" charset="-122"/>
              </a:rPr>
              <a:t>（</a:t>
            </a:r>
            <a:r>
              <a:rPr lang="zh-CN" altLang="en-US" sz="2400" b="1">
                <a:solidFill>
                  <a:srgbClr val="FF0000"/>
                </a:solidFill>
                <a:sym typeface="宋体" panose="02010600030101010101" pitchFamily="2" charset="-122"/>
              </a:rPr>
              <a:t>强调论点</a:t>
            </a:r>
            <a:r>
              <a:rPr lang="zh-CN" altLang="en-US" sz="2400" b="1">
                <a:sym typeface="宋体" panose="02010600030101010101" pitchFamily="2" charset="-122"/>
              </a:rPr>
              <a:t>）</a:t>
            </a:r>
          </a:p>
        </p:txBody>
      </p:sp>
      <p:cxnSp>
        <p:nvCxnSpPr>
          <p:cNvPr id="20" name="直接连接符 19"/>
          <p:cNvCxnSpPr>
            <a:stCxn id="12300" idx="2"/>
          </p:cNvCxnSpPr>
          <p:nvPr/>
        </p:nvCxnSpPr>
        <p:spPr>
          <a:xfrm>
            <a:off x="7296150" y="2270125"/>
            <a:ext cx="552450" cy="6254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6637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67744" y="980728"/>
            <a:ext cx="3888432" cy="792088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Activities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512" y="1772816"/>
            <a:ext cx="8280920" cy="3840832"/>
          </a:xfrm>
        </p:spPr>
        <p:txBody>
          <a:bodyPr>
            <a:noAutofit/>
          </a:bodyPr>
          <a:lstStyle/>
          <a:p>
            <a:pPr algn="l"/>
            <a:r>
              <a:rPr lang="zh-CN" altLang="en-US" b="1" dirty="0" smtClean="0">
                <a:solidFill>
                  <a:schemeClr val="tx1"/>
                </a:solidFill>
              </a:rPr>
              <a:t>     </a:t>
            </a:r>
            <a:endParaRPr lang="zh-CN" altLang="zh-CN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I Examples	</a:t>
            </a:r>
            <a:r>
              <a:rPr lang="zh-CN" altLang="zh-CN" dirty="0" smtClean="0">
                <a:solidFill>
                  <a:schemeClr val="tx1"/>
                </a:solidFill>
              </a:rPr>
              <a:t>：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r>
              <a:rPr lang="zh-CN" altLang="zh-CN" dirty="0" smtClean="0">
                <a:solidFill>
                  <a:schemeClr val="tx1"/>
                </a:solidFill>
              </a:rPr>
              <a:t>《全品》</a:t>
            </a:r>
            <a:r>
              <a:rPr lang="en-US" altLang="zh-CN" dirty="0" smtClean="0">
                <a:solidFill>
                  <a:schemeClr val="tx1"/>
                </a:solidFill>
              </a:rPr>
              <a:t>P23</a:t>
            </a:r>
            <a:r>
              <a:rPr lang="zh-CN" altLang="zh-CN" dirty="0">
                <a:solidFill>
                  <a:schemeClr val="tx1"/>
                </a:solidFill>
              </a:rPr>
              <a:t>真题典</a:t>
            </a:r>
            <a:r>
              <a:rPr lang="zh-CN" altLang="zh-CN" dirty="0" smtClean="0">
                <a:solidFill>
                  <a:schemeClr val="tx1"/>
                </a:solidFill>
              </a:rPr>
              <a:t>例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II Practice</a:t>
            </a:r>
            <a:r>
              <a:rPr lang="en-US" altLang="zh-CN" dirty="0" smtClean="0">
                <a:solidFill>
                  <a:schemeClr val="tx1"/>
                </a:solidFill>
              </a:rPr>
              <a:t>  </a:t>
            </a:r>
            <a:endParaRPr lang="zh-CN" altLang="zh-CN" dirty="0" smtClean="0">
              <a:solidFill>
                <a:schemeClr val="tx1"/>
              </a:solidFill>
            </a:endParaRPr>
          </a:p>
          <a:p>
            <a:pPr algn="l"/>
            <a:r>
              <a:rPr lang="zh-CN" altLang="zh-CN" dirty="0" smtClean="0">
                <a:solidFill>
                  <a:schemeClr val="tx1"/>
                </a:solidFill>
              </a:rPr>
              <a:t>《全品》</a:t>
            </a:r>
            <a:r>
              <a:rPr lang="en-US" altLang="zh-CN" dirty="0" smtClean="0">
                <a:solidFill>
                  <a:schemeClr val="tx1"/>
                </a:solidFill>
              </a:rPr>
              <a:t>P23-24</a:t>
            </a:r>
            <a:r>
              <a:rPr lang="zh-CN" altLang="zh-CN" dirty="0" smtClean="0">
                <a:solidFill>
                  <a:schemeClr val="tx1"/>
                </a:solidFill>
              </a:rPr>
              <a:t>模拟演练</a:t>
            </a:r>
            <a:r>
              <a:rPr lang="en-US" altLang="zh-CN" dirty="0" smtClean="0">
                <a:solidFill>
                  <a:schemeClr val="tx1"/>
                </a:solidFill>
              </a:rPr>
              <a:t>+</a:t>
            </a:r>
            <a:r>
              <a:rPr lang="en-US" dirty="0" smtClean="0">
                <a:solidFill>
                  <a:schemeClr val="tx1"/>
                </a:solidFill>
              </a:rPr>
              <a:t>p119-120</a:t>
            </a:r>
            <a:r>
              <a:rPr lang="zh-CN" altLang="en-US" dirty="0" smtClean="0">
                <a:solidFill>
                  <a:schemeClr val="tx1"/>
                </a:solidFill>
              </a:rPr>
              <a:t>训练十二</a:t>
            </a:r>
            <a:endParaRPr 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162</Words>
  <Application>Microsoft Office PowerPoint</Application>
  <PresentationFormat>全屏显示(4:3)</PresentationFormat>
  <Paragraphs>50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Office 主题</vt:lpstr>
      <vt:lpstr>第八讲：议论文</vt:lpstr>
      <vt:lpstr> 命题透视 </vt:lpstr>
      <vt:lpstr>PowerPoint 演示文稿</vt:lpstr>
      <vt:lpstr>PowerPoint 演示文稿</vt:lpstr>
      <vt:lpstr>Activities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微软用户</cp:lastModifiedBy>
  <cp:revision>105</cp:revision>
  <dcterms:created xsi:type="dcterms:W3CDTF">2021-03-16T02:51:00Z</dcterms:created>
  <dcterms:modified xsi:type="dcterms:W3CDTF">2022-03-31T00:59:27Z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C04DB2489A9343BEBB907447765437FB</vt:lpwstr>
  </property>
  <property fmtid="{D5CDD505-2E9C-101B-9397-08002B2CF9AE}" pid="3" name="KSOProductBuildVer">
    <vt:lpwstr>2052-11.1.0.11365</vt:lpwstr>
  </property>
</Properties>
</file>